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Gotham" charset="1" panose="00000000000000000000"/>
      <p:regular r:id="rId14"/>
    </p:embeddedFont>
    <p:embeddedFont>
      <p:font typeface="Gotham Bold" charset="1" panose="00000000000000000000"/>
      <p:regular r:id="rId15"/>
    </p:embeddedFont>
    <p:embeddedFont>
      <p:font typeface="Gotham Italics" charset="1" panose="00000000000000000000"/>
      <p:regular r:id="rId16"/>
    </p:embeddedFont>
    <p:embeddedFont>
      <p:font typeface="Gotham Bold Italics" charset="1" panose="02000000000000000000"/>
      <p:regular r:id="rId17"/>
    </p:embeddedFont>
    <p:embeddedFont>
      <p:font typeface="Gotham Light" charset="1" panose="00000000000000000000"/>
      <p:regular r:id="rId18"/>
    </p:embeddedFont>
    <p:embeddedFont>
      <p:font typeface="Gotham Light Italics" charset="1" panose="00000000000000000000"/>
      <p:regular r:id="rId19"/>
    </p:embeddedFont>
    <p:embeddedFont>
      <p:font typeface="Gotham Heavy" charset="1" panose="02000900000000000000"/>
      <p:regular r:id="rId20"/>
    </p:embeddedFont>
    <p:embeddedFont>
      <p:font typeface="Gotham Heavy Italics" charset="1" panose="02000900000000000000"/>
      <p:regular r:id="rId21"/>
    </p:embeddedFont>
    <p:embeddedFont>
      <p:font typeface="Now" charset="1" panose="00000500000000000000"/>
      <p:regular r:id="rId22"/>
    </p:embeddedFont>
    <p:embeddedFont>
      <p:font typeface="Now Bold" charset="1" panose="00000800000000000000"/>
      <p:regular r:id="rId23"/>
    </p:embeddedFont>
    <p:embeddedFont>
      <p:font typeface="Now Thin" charset="1" panose="00000300000000000000"/>
      <p:regular r:id="rId24"/>
    </p:embeddedFont>
    <p:embeddedFont>
      <p:font typeface="Now Light" charset="1" panose="00000400000000000000"/>
      <p:regular r:id="rId25"/>
    </p:embeddedFont>
    <p:embeddedFont>
      <p:font typeface="Now Medium" charset="1" panose="00000600000000000000"/>
      <p:regular r:id="rId26"/>
    </p:embeddedFont>
    <p:embeddedFont>
      <p:font typeface="Now Heavy"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19.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2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TextBox 5" id="5"/>
          <p:cNvSpPr txBox="true"/>
          <p:nvPr/>
        </p:nvSpPr>
        <p:spPr>
          <a:xfrm rot="0">
            <a:off x="1674634" y="4512209"/>
            <a:ext cx="8547187" cy="2271054"/>
          </a:xfrm>
          <a:prstGeom prst="rect">
            <a:avLst/>
          </a:prstGeom>
        </p:spPr>
        <p:txBody>
          <a:bodyPr anchor="t" rtlCol="false" tIns="0" lIns="0" bIns="0" rIns="0">
            <a:spAutoFit/>
          </a:bodyPr>
          <a:lstStyle/>
          <a:p>
            <a:pPr>
              <a:lnSpc>
                <a:spcPts val="18231"/>
              </a:lnSpc>
            </a:pPr>
            <a:r>
              <a:rPr lang="en-US" sz="13307">
                <a:solidFill>
                  <a:srgbClr val="B100E8"/>
                </a:solidFill>
                <a:latin typeface="Now Bold"/>
              </a:rPr>
              <a:t>BUILDER</a:t>
            </a:r>
          </a:p>
        </p:txBody>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74634" y="3432013"/>
            <a:ext cx="8547187" cy="1319284"/>
          </a:xfrm>
          <a:prstGeom prst="rect">
            <a:avLst/>
          </a:prstGeom>
        </p:spPr>
        <p:txBody>
          <a:bodyPr anchor="t" rtlCol="false" tIns="0" lIns="0" bIns="0" rIns="0">
            <a:spAutoFit/>
          </a:bodyPr>
          <a:lstStyle/>
          <a:p>
            <a:pPr>
              <a:lnSpc>
                <a:spcPts val="10645"/>
              </a:lnSpc>
            </a:pPr>
            <a:r>
              <a:rPr lang="en-US" sz="7658">
                <a:solidFill>
                  <a:srgbClr val="048AFF"/>
                </a:solidFill>
                <a:latin typeface="Now Bold"/>
              </a:rPr>
              <a:t>DESCRIPTION </a:t>
            </a:r>
          </a:p>
        </p:txBody>
      </p:sp>
      <p:sp>
        <p:nvSpPr>
          <p:cNvPr name="TextBox 9" id="9"/>
          <p:cNvSpPr txBox="true"/>
          <p:nvPr/>
        </p:nvSpPr>
        <p:spPr>
          <a:xfrm rot="0">
            <a:off x="10883001" y="7369800"/>
            <a:ext cx="6376299" cy="1965123"/>
          </a:xfrm>
          <a:prstGeom prst="rect">
            <a:avLst/>
          </a:prstGeom>
        </p:spPr>
        <p:txBody>
          <a:bodyPr anchor="t" rtlCol="false" tIns="0" lIns="0" bIns="0" rIns="0">
            <a:spAutoFit/>
          </a:bodyPr>
          <a:lstStyle/>
          <a:p>
            <a:pPr>
              <a:lnSpc>
                <a:spcPts val="5190"/>
              </a:lnSpc>
            </a:pPr>
            <a:r>
              <a:rPr lang="en-US" sz="4219">
                <a:solidFill>
                  <a:srgbClr val="E0D9C3"/>
                </a:solidFill>
                <a:latin typeface="Gotham Bold"/>
              </a:rPr>
              <a:t>PRESENTED BY:</a:t>
            </a:r>
          </a:p>
          <a:p>
            <a:pPr>
              <a:lnSpc>
                <a:spcPts val="5190"/>
              </a:lnSpc>
            </a:pPr>
            <a:r>
              <a:rPr lang="en-US" sz="4219">
                <a:solidFill>
                  <a:srgbClr val="E0D9C3"/>
                </a:solidFill>
                <a:latin typeface="Gotham Bold"/>
              </a:rPr>
              <a:t>               ABHIJAY S</a:t>
            </a:r>
          </a:p>
          <a:p>
            <a:pPr algn="l" marL="0" indent="0" lvl="0">
              <a:lnSpc>
                <a:spcPts val="5190"/>
              </a:lnSpc>
              <a:spcBef>
                <a:spcPct val="0"/>
              </a:spcBef>
            </a:pPr>
            <a:r>
              <a:rPr lang="en-US" sz="4219">
                <a:solidFill>
                  <a:srgbClr val="E0D9C3"/>
                </a:solidFill>
                <a:latin typeface="Gotham Bold"/>
              </a:rPr>
              <a:t>               SUNIL KUMAR</a:t>
            </a:r>
          </a:p>
        </p:txBody>
      </p:sp>
      <p:sp>
        <p:nvSpPr>
          <p:cNvPr name="Freeform 10" id="10"/>
          <p:cNvSpPr/>
          <p:nvPr/>
        </p:nvSpPr>
        <p:spPr>
          <a:xfrm flipH="false" flipV="false" rot="0">
            <a:off x="1674634" y="1969764"/>
            <a:ext cx="1173233" cy="1164700"/>
          </a:xfrm>
          <a:custGeom>
            <a:avLst/>
            <a:gdLst/>
            <a:ahLst/>
            <a:cxnLst/>
            <a:rect r="r" b="b" t="t" l="l"/>
            <a:pathLst>
              <a:path h="1164700" w="1173233">
                <a:moveTo>
                  <a:pt x="0" y="0"/>
                </a:moveTo>
                <a:lnTo>
                  <a:pt x="1173233" y="0"/>
                </a:lnTo>
                <a:lnTo>
                  <a:pt x="1173233" y="1164701"/>
                </a:lnTo>
                <a:lnTo>
                  <a:pt x="0" y="1164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086100" y="2156914"/>
            <a:ext cx="2002690" cy="780875"/>
          </a:xfrm>
          <a:prstGeom prst="rect">
            <a:avLst/>
          </a:prstGeom>
        </p:spPr>
        <p:txBody>
          <a:bodyPr anchor="t" rtlCol="false" tIns="0" lIns="0" bIns="0" rIns="0">
            <a:spAutoFit/>
          </a:bodyPr>
          <a:lstStyle/>
          <a:p>
            <a:pPr algn="l" marL="0" indent="0" lvl="0">
              <a:lnSpc>
                <a:spcPts val="3131"/>
              </a:lnSpc>
              <a:spcBef>
                <a:spcPct val="0"/>
              </a:spcBef>
            </a:pPr>
            <a:r>
              <a:rPr lang="en-US" sz="2545" spc="-50">
                <a:solidFill>
                  <a:srgbClr val="FFFAEB"/>
                </a:solidFill>
                <a:latin typeface="DM Sans Italics"/>
              </a:rPr>
              <a:t>TEAM SHADOW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52830" y="5112012"/>
            <a:ext cx="12782339" cy="1556557"/>
          </a:xfrm>
          <a:prstGeom prst="rect">
            <a:avLst/>
          </a:prstGeom>
        </p:spPr>
        <p:txBody>
          <a:bodyPr anchor="t" rtlCol="false" tIns="0" lIns="0" bIns="0" rIns="0">
            <a:spAutoFit/>
          </a:bodyPr>
          <a:lstStyle/>
          <a:p>
            <a:pPr algn="ctr">
              <a:lnSpc>
                <a:spcPts val="12637"/>
              </a:lnSpc>
            </a:pPr>
            <a:r>
              <a:rPr lang="en-US" sz="9092">
                <a:solidFill>
                  <a:srgbClr val="048AFF"/>
                </a:solidFill>
                <a:latin typeface="Now Bold"/>
              </a:rPr>
              <a:t>THANK YOU</a:t>
            </a:r>
          </a:p>
        </p:txBody>
      </p:sp>
      <p:sp>
        <p:nvSpPr>
          <p:cNvPr name="Freeform 7" id="7"/>
          <p:cNvSpPr/>
          <p:nvPr/>
        </p:nvSpPr>
        <p:spPr>
          <a:xfrm flipH="false" flipV="false" rot="0">
            <a:off x="6497129" y="3588673"/>
            <a:ext cx="1318905" cy="1309313"/>
          </a:xfrm>
          <a:custGeom>
            <a:avLst/>
            <a:gdLst/>
            <a:ahLst/>
            <a:cxnLst/>
            <a:rect r="r" b="b" t="t" l="l"/>
            <a:pathLst>
              <a:path h="1309313" w="1318905">
                <a:moveTo>
                  <a:pt x="0" y="0"/>
                </a:moveTo>
                <a:lnTo>
                  <a:pt x="1318905" y="0"/>
                </a:lnTo>
                <a:lnTo>
                  <a:pt x="1318905" y="1309314"/>
                </a:lnTo>
                <a:lnTo>
                  <a:pt x="0" y="13093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83847" y="3800243"/>
            <a:ext cx="2003544" cy="876649"/>
          </a:xfrm>
          <a:prstGeom prst="rect">
            <a:avLst/>
          </a:prstGeom>
        </p:spPr>
        <p:txBody>
          <a:bodyPr anchor="t" rtlCol="false" tIns="0" lIns="0" bIns="0" rIns="0">
            <a:spAutoFit/>
          </a:bodyPr>
          <a:lstStyle/>
          <a:p>
            <a:pPr algn="l" marL="0" indent="0" lvl="0">
              <a:lnSpc>
                <a:spcPts val="3520"/>
              </a:lnSpc>
              <a:spcBef>
                <a:spcPct val="0"/>
              </a:spcBef>
            </a:pPr>
            <a:r>
              <a:rPr lang="en-US" sz="2861" spc="-57">
                <a:solidFill>
                  <a:srgbClr val="FFFAEB"/>
                </a:solidFill>
                <a:latin typeface="DM Sans Italics"/>
              </a:rPr>
              <a:t>TEAM SHADOW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sp>
        <p:nvSpPr>
          <p:cNvPr name="Freeform 4" id="4"/>
          <p:cNvSpPr/>
          <p:nvPr/>
        </p:nvSpPr>
        <p:spPr>
          <a:xfrm flipH="false" flipV="false" rot="0">
            <a:off x="15532303" y="854152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5" id="5"/>
          <p:cNvSpPr txBox="true"/>
          <p:nvPr/>
        </p:nvSpPr>
        <p:spPr>
          <a:xfrm rot="0">
            <a:off x="5608017" y="1124142"/>
            <a:ext cx="7616637" cy="888832"/>
          </a:xfrm>
          <a:prstGeom prst="rect">
            <a:avLst/>
          </a:prstGeom>
        </p:spPr>
        <p:txBody>
          <a:bodyPr anchor="t" rtlCol="false" tIns="0" lIns="0" bIns="0" rIns="0">
            <a:spAutoFit/>
          </a:bodyPr>
          <a:lstStyle/>
          <a:p>
            <a:pPr>
              <a:lnSpc>
                <a:spcPts val="7173"/>
              </a:lnSpc>
            </a:pPr>
            <a:r>
              <a:rPr lang="en-US" sz="5160">
                <a:solidFill>
                  <a:srgbClr val="048AFF"/>
                </a:solidFill>
                <a:latin typeface="Now Bold"/>
              </a:rPr>
              <a:t>PROBLEM STATEMENT</a:t>
            </a:r>
          </a:p>
        </p:txBody>
      </p:sp>
      <p:sp>
        <p:nvSpPr>
          <p:cNvPr name="TextBox 6" id="6"/>
          <p:cNvSpPr txBox="true"/>
          <p:nvPr/>
        </p:nvSpPr>
        <p:spPr>
          <a:xfrm rot="0">
            <a:off x="3518563" y="2397826"/>
            <a:ext cx="11250874" cy="6508049"/>
          </a:xfrm>
          <a:prstGeom prst="rect">
            <a:avLst/>
          </a:prstGeom>
        </p:spPr>
        <p:txBody>
          <a:bodyPr anchor="t" rtlCol="false" tIns="0" lIns="0" bIns="0" rIns="0">
            <a:spAutoFit/>
          </a:bodyPr>
          <a:lstStyle/>
          <a:p>
            <a:pPr>
              <a:lnSpc>
                <a:spcPts val="3680"/>
              </a:lnSpc>
            </a:pPr>
            <a:r>
              <a:rPr lang="en-US" sz="2521">
                <a:solidFill>
                  <a:srgbClr val="FFFFFF"/>
                </a:solidFill>
                <a:latin typeface="DM Sans"/>
              </a:rPr>
              <a:t>Description: Build algorithms to automate text generation for the kitchen type based</a:t>
            </a:r>
          </a:p>
          <a:p>
            <a:pPr>
              <a:lnSpc>
                <a:spcPts val="3680"/>
              </a:lnSpc>
            </a:pPr>
            <a:r>
              <a:rPr lang="en-US" sz="2521">
                <a:solidFill>
                  <a:srgbClr val="FFFFFF"/>
                </a:solidFill>
                <a:latin typeface="DM Sans"/>
              </a:rPr>
              <a:t>on the menus that kitchen offers. The summary should be 2-3 lines in the mobile screen width.</a:t>
            </a:r>
          </a:p>
          <a:p>
            <a:pPr>
              <a:lnSpc>
                <a:spcPts val="3680"/>
              </a:lnSpc>
            </a:pPr>
            <a:r>
              <a:rPr lang="en-US" sz="2521">
                <a:solidFill>
                  <a:srgbClr val="FFFFFF"/>
                </a:solidFill>
                <a:latin typeface="DM Sans"/>
              </a:rPr>
              <a:t>For instance:</a:t>
            </a:r>
          </a:p>
          <a:p>
            <a:pPr>
              <a:lnSpc>
                <a:spcPts val="3680"/>
              </a:lnSpc>
            </a:pPr>
            <a:r>
              <a:rPr lang="en-US" sz="2521">
                <a:solidFill>
                  <a:srgbClr val="FFFFFF"/>
                </a:solidFill>
                <a:latin typeface="DM Sans"/>
              </a:rPr>
              <a:t>• This home chef specializes purely Punjabi dishes specifically country / villagestyle dishes. Generally, these dishes are made with organic ingredients.</a:t>
            </a:r>
          </a:p>
          <a:p>
            <a:pPr>
              <a:lnSpc>
                <a:spcPts val="3680"/>
              </a:lnSpc>
            </a:pPr>
            <a:r>
              <a:rPr lang="en-US" sz="2521">
                <a:solidFill>
                  <a:srgbClr val="FFFFFF"/>
                </a:solidFill>
                <a:latin typeface="DM Sans"/>
              </a:rPr>
              <a:t>• This kitchen brings the best out of Keralite food, very authentic and delicious</a:t>
            </a:r>
          </a:p>
          <a:p>
            <a:pPr>
              <a:lnSpc>
                <a:spcPts val="3680"/>
              </a:lnSpc>
            </a:pPr>
            <a:r>
              <a:rPr lang="en-US" sz="2521">
                <a:solidFill>
                  <a:srgbClr val="FFFFFF"/>
                </a:solidFill>
                <a:latin typeface="DM Sans"/>
              </a:rPr>
              <a:t>specials.</a:t>
            </a:r>
          </a:p>
          <a:p>
            <a:pPr>
              <a:lnSpc>
                <a:spcPts val="3680"/>
              </a:lnSpc>
            </a:pPr>
            <a:r>
              <a:rPr lang="en-US" sz="2521">
                <a:solidFill>
                  <a:srgbClr val="FFFFFF"/>
                </a:solidFill>
                <a:latin typeface="DM Sans"/>
              </a:rPr>
              <a:t>• Prema is passionate about making delicacies of Italian food and enjoys cooking</a:t>
            </a:r>
          </a:p>
          <a:p>
            <a:pPr>
              <a:lnSpc>
                <a:spcPts val="3680"/>
              </a:lnSpc>
            </a:pPr>
            <a:r>
              <a:rPr lang="en-US" sz="2521">
                <a:solidFill>
                  <a:srgbClr val="FFFFFF"/>
                </a:solidFill>
                <a:latin typeface="DM Sans"/>
              </a:rPr>
              <a:t>unique culinary specials of Italy.</a:t>
            </a:r>
          </a:p>
        </p:txBody>
      </p:sp>
      <p:sp>
        <p:nvSpPr>
          <p:cNvPr name="Freeform 7" id="7"/>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3315339" y="-5760346"/>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Freeform 4" id="4"/>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457520" y="1560523"/>
            <a:ext cx="5372960" cy="909601"/>
          </a:xfrm>
          <a:prstGeom prst="rect">
            <a:avLst/>
          </a:prstGeom>
        </p:spPr>
        <p:txBody>
          <a:bodyPr anchor="t" rtlCol="false" tIns="0" lIns="0" bIns="0" rIns="0">
            <a:spAutoFit/>
          </a:bodyPr>
          <a:lstStyle/>
          <a:p>
            <a:pPr algn="ctr">
              <a:lnSpc>
                <a:spcPts val="7427"/>
              </a:lnSpc>
            </a:pPr>
            <a:r>
              <a:rPr lang="en-US" sz="5343">
                <a:solidFill>
                  <a:srgbClr val="048AFF"/>
                </a:solidFill>
                <a:latin typeface="Now Bold"/>
              </a:rPr>
              <a:t>OBJECTIVES</a:t>
            </a:r>
          </a:p>
        </p:txBody>
      </p:sp>
      <p:sp>
        <p:nvSpPr>
          <p:cNvPr name="Freeform 6" id="6"/>
          <p:cNvSpPr/>
          <p:nvPr/>
        </p:nvSpPr>
        <p:spPr>
          <a:xfrm flipH="false" flipV="false" rot="0">
            <a:off x="8330391" y="3247220"/>
            <a:ext cx="1390737" cy="1390737"/>
          </a:xfrm>
          <a:custGeom>
            <a:avLst/>
            <a:gdLst/>
            <a:ahLst/>
            <a:cxnLst/>
            <a:rect r="r" b="b" t="t" l="l"/>
            <a:pathLst>
              <a:path h="1390737" w="1390737">
                <a:moveTo>
                  <a:pt x="0" y="0"/>
                </a:moveTo>
                <a:lnTo>
                  <a:pt x="1390738" y="0"/>
                </a:lnTo>
                <a:lnTo>
                  <a:pt x="1390738" y="1390738"/>
                </a:lnTo>
                <a:lnTo>
                  <a:pt x="0" y="1390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49256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659460" y="6220894"/>
            <a:ext cx="3066811" cy="1310650"/>
          </a:xfrm>
          <a:prstGeom prst="rect">
            <a:avLst/>
          </a:prstGeom>
        </p:spPr>
        <p:txBody>
          <a:bodyPr anchor="t" rtlCol="false" tIns="0" lIns="0" bIns="0" rIns="0">
            <a:spAutoFit/>
          </a:bodyPr>
          <a:lstStyle/>
          <a:p>
            <a:pPr algn="ctr">
              <a:lnSpc>
                <a:spcPts val="2694"/>
              </a:lnSpc>
            </a:pPr>
            <a:r>
              <a:rPr lang="en-US" sz="1845">
                <a:solidFill>
                  <a:srgbClr val="FFFFFF"/>
                </a:solidFill>
                <a:latin typeface="DM Sans"/>
              </a:rPr>
              <a:t>Prepare kitchen description and menu item data for training and tokenize it using the T5 tokenizer.</a:t>
            </a:r>
          </a:p>
        </p:txBody>
      </p:sp>
      <p:sp>
        <p:nvSpPr>
          <p:cNvPr name="TextBox 9" id="9"/>
          <p:cNvSpPr txBox="true"/>
          <p:nvPr/>
        </p:nvSpPr>
        <p:spPr>
          <a:xfrm rot="0">
            <a:off x="7016918" y="4828078"/>
            <a:ext cx="4063664" cy="1183266"/>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Data Processing and Tokenization:</a:t>
            </a:r>
          </a:p>
        </p:txBody>
      </p:sp>
      <p:sp>
        <p:nvSpPr>
          <p:cNvPr name="Freeform 10" id="10"/>
          <p:cNvSpPr/>
          <p:nvPr/>
        </p:nvSpPr>
        <p:spPr>
          <a:xfrm flipH="false" flipV="false" rot="0">
            <a:off x="-4327715" y="7649382"/>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3"/>
            <a:stretch>
              <a:fillRect l="0" t="0" r="0" b="0"/>
            </a:stretch>
          </a:blipFill>
        </p:spPr>
      </p:sp>
      <p:sp>
        <p:nvSpPr>
          <p:cNvPr name="TextBox 11" id="11"/>
          <p:cNvSpPr txBox="true"/>
          <p:nvPr/>
        </p:nvSpPr>
        <p:spPr>
          <a:xfrm rot="0">
            <a:off x="11916205" y="6127158"/>
            <a:ext cx="3066811" cy="1644025"/>
          </a:xfrm>
          <a:prstGeom prst="rect">
            <a:avLst/>
          </a:prstGeom>
        </p:spPr>
        <p:txBody>
          <a:bodyPr anchor="t" rtlCol="false" tIns="0" lIns="0" bIns="0" rIns="0">
            <a:spAutoFit/>
          </a:bodyPr>
          <a:lstStyle/>
          <a:p>
            <a:pPr algn="ctr">
              <a:lnSpc>
                <a:spcPts val="2694"/>
              </a:lnSpc>
            </a:pPr>
            <a:r>
              <a:rPr lang="en-US" sz="1845">
                <a:solidFill>
                  <a:srgbClr val="FFFFFF"/>
                </a:solidFill>
                <a:latin typeface="DM Sans"/>
              </a:rPr>
              <a:t>Configure training parameters to efficiently train the model for accurate kitchen description generation.</a:t>
            </a:r>
          </a:p>
        </p:txBody>
      </p:sp>
      <p:sp>
        <p:nvSpPr>
          <p:cNvPr name="TextBox 12" id="12"/>
          <p:cNvSpPr txBox="true"/>
          <p:nvPr/>
        </p:nvSpPr>
        <p:spPr>
          <a:xfrm rot="0">
            <a:off x="11472993" y="4866558"/>
            <a:ext cx="4048107" cy="1183266"/>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Optimize Training Configuration:</a:t>
            </a:r>
          </a:p>
        </p:txBody>
      </p:sp>
      <p:sp>
        <p:nvSpPr>
          <p:cNvPr name="Freeform 13" id="13"/>
          <p:cNvSpPr/>
          <p:nvPr/>
        </p:nvSpPr>
        <p:spPr>
          <a:xfrm flipH="false" flipV="false" rot="0">
            <a:off x="3910262" y="3247220"/>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3021608" y="6250983"/>
            <a:ext cx="3066811" cy="1310650"/>
          </a:xfrm>
          <a:prstGeom prst="rect">
            <a:avLst/>
          </a:prstGeom>
        </p:spPr>
        <p:txBody>
          <a:bodyPr anchor="t" rtlCol="false" tIns="0" lIns="0" bIns="0" rIns="0">
            <a:spAutoFit/>
          </a:bodyPr>
          <a:lstStyle/>
          <a:p>
            <a:pPr algn="ctr">
              <a:lnSpc>
                <a:spcPts val="2694"/>
              </a:lnSpc>
            </a:pPr>
            <a:r>
              <a:rPr lang="en-US" sz="1845">
                <a:solidFill>
                  <a:srgbClr val="FFFFFF"/>
                </a:solidFill>
                <a:latin typeface="DM Sans"/>
              </a:rPr>
              <a:t>Specialize a pre-trained T5 model for generating kitchen descriptions by adjusting its parameters.</a:t>
            </a:r>
          </a:p>
        </p:txBody>
      </p:sp>
      <p:sp>
        <p:nvSpPr>
          <p:cNvPr name="TextBox 15" id="15"/>
          <p:cNvSpPr txBox="true"/>
          <p:nvPr/>
        </p:nvSpPr>
        <p:spPr>
          <a:xfrm rot="0">
            <a:off x="2742217" y="4867691"/>
            <a:ext cx="3413332" cy="1183266"/>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Fine-tuning T5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1041088" y="0"/>
            <a:ext cx="6782652" cy="10287000"/>
            <a:chOff x="0" y="0"/>
            <a:chExt cx="1786377" cy="2709333"/>
          </a:xfrm>
        </p:grpSpPr>
        <p:sp>
          <p:nvSpPr>
            <p:cNvPr name="Freeform 4" id="4"/>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1786377" cy="2718858"/>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7" id="7"/>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8" id="8"/>
          <p:cNvSpPr txBox="true"/>
          <p:nvPr/>
        </p:nvSpPr>
        <p:spPr>
          <a:xfrm rot="0">
            <a:off x="6132903" y="1452902"/>
            <a:ext cx="8432701" cy="1073399"/>
          </a:xfrm>
          <a:prstGeom prst="rect">
            <a:avLst/>
          </a:prstGeom>
        </p:spPr>
        <p:txBody>
          <a:bodyPr anchor="t" rtlCol="false" tIns="0" lIns="0" bIns="0" rIns="0">
            <a:spAutoFit/>
          </a:bodyPr>
          <a:lstStyle/>
          <a:p>
            <a:pPr marL="0" indent="0" lvl="0">
              <a:lnSpc>
                <a:spcPts val="8700"/>
              </a:lnSpc>
              <a:spcBef>
                <a:spcPct val="0"/>
              </a:spcBef>
            </a:pPr>
            <a:r>
              <a:rPr lang="en-US" sz="6259">
                <a:solidFill>
                  <a:srgbClr val="048AFF"/>
                </a:solidFill>
                <a:latin typeface="Now Bold"/>
              </a:rPr>
              <a:t>UNIQUE FEATURES</a:t>
            </a:r>
          </a:p>
        </p:txBody>
      </p:sp>
      <p:sp>
        <p:nvSpPr>
          <p:cNvPr name="TextBox 9" id="9"/>
          <p:cNvSpPr txBox="true"/>
          <p:nvPr/>
        </p:nvSpPr>
        <p:spPr>
          <a:xfrm rot="0">
            <a:off x="6719414" y="3343784"/>
            <a:ext cx="7194808" cy="1445123"/>
          </a:xfrm>
          <a:prstGeom prst="rect">
            <a:avLst/>
          </a:prstGeom>
        </p:spPr>
        <p:txBody>
          <a:bodyPr anchor="t" rtlCol="false" tIns="0" lIns="0" bIns="0" rIns="0">
            <a:spAutoFit/>
          </a:bodyPr>
          <a:lstStyle/>
          <a:p>
            <a:pPr>
              <a:lnSpc>
                <a:spcPts val="2888"/>
              </a:lnSpc>
            </a:pPr>
            <a:r>
              <a:rPr lang="en-US" sz="1978">
                <a:solidFill>
                  <a:srgbClr val="FFFFFF"/>
                </a:solidFill>
                <a:latin typeface="DM Sans"/>
              </a:rPr>
              <a:t>This feature facilitates easy integration of diverse datasets into machine learning pipelines. For instance, it can automate the generation of product descriptions in e-commerce, ensuring efficient utilization of data.</a:t>
            </a:r>
          </a:p>
        </p:txBody>
      </p:sp>
      <p:sp>
        <p:nvSpPr>
          <p:cNvPr name="TextBox 10" id="10"/>
          <p:cNvSpPr txBox="true"/>
          <p:nvPr/>
        </p:nvSpPr>
        <p:spPr>
          <a:xfrm rot="0">
            <a:off x="6719414" y="2801890"/>
            <a:ext cx="4958607" cy="466809"/>
          </a:xfrm>
          <a:prstGeom prst="rect">
            <a:avLst/>
          </a:prstGeom>
        </p:spPr>
        <p:txBody>
          <a:bodyPr anchor="t" rtlCol="false" tIns="0" lIns="0" bIns="0" rIns="0">
            <a:spAutoFit/>
          </a:bodyPr>
          <a:lstStyle/>
          <a:p>
            <a:pPr>
              <a:lnSpc>
                <a:spcPts val="3629"/>
              </a:lnSpc>
            </a:pPr>
            <a:r>
              <a:rPr lang="en-US" sz="2611">
                <a:solidFill>
                  <a:srgbClr val="B100E8"/>
                </a:solidFill>
                <a:latin typeface="Now Bold"/>
              </a:rPr>
              <a:t>Custom Dataset Handling:</a:t>
            </a:r>
          </a:p>
        </p:txBody>
      </p:sp>
      <p:grpSp>
        <p:nvGrpSpPr>
          <p:cNvPr name="Group 11" id="11"/>
          <p:cNvGrpSpPr/>
          <p:nvPr/>
        </p:nvGrpSpPr>
        <p:grpSpPr>
          <a:xfrm rot="0">
            <a:off x="4803638" y="2859040"/>
            <a:ext cx="1757360" cy="17573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4" id="14"/>
          <p:cNvSpPr/>
          <p:nvPr/>
        </p:nvSpPr>
        <p:spPr>
          <a:xfrm flipH="false" flipV="false" rot="0">
            <a:off x="5290603" y="3329683"/>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4803638" y="5181410"/>
            <a:ext cx="1757360" cy="17573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18" id="18"/>
          <p:cNvSpPr txBox="true"/>
          <p:nvPr/>
        </p:nvSpPr>
        <p:spPr>
          <a:xfrm rot="0">
            <a:off x="6719414" y="5762754"/>
            <a:ext cx="7194808" cy="1445123"/>
          </a:xfrm>
          <a:prstGeom prst="rect">
            <a:avLst/>
          </a:prstGeom>
        </p:spPr>
        <p:txBody>
          <a:bodyPr anchor="t" rtlCol="false" tIns="0" lIns="0" bIns="0" rIns="0">
            <a:spAutoFit/>
          </a:bodyPr>
          <a:lstStyle/>
          <a:p>
            <a:pPr>
              <a:lnSpc>
                <a:spcPts val="2888"/>
              </a:lnSpc>
            </a:pPr>
            <a:r>
              <a:rPr lang="en-US" sz="1978">
                <a:solidFill>
                  <a:srgbClr val="FFFFFF"/>
                </a:solidFill>
                <a:latin typeface="DM Sans"/>
              </a:rPr>
              <a:t>By fine-tuning pre-trained models, users can leverage existing knowledge for specific tasks, especially in scenarios with limited labeled data. This approach is valuable for automating tasks like medical report generation in healthcare.</a:t>
            </a:r>
          </a:p>
        </p:txBody>
      </p:sp>
      <p:sp>
        <p:nvSpPr>
          <p:cNvPr name="TextBox 19" id="19"/>
          <p:cNvSpPr txBox="true"/>
          <p:nvPr/>
        </p:nvSpPr>
        <p:spPr>
          <a:xfrm rot="0">
            <a:off x="6719414" y="5220860"/>
            <a:ext cx="5836090" cy="466809"/>
          </a:xfrm>
          <a:prstGeom prst="rect">
            <a:avLst/>
          </a:prstGeom>
        </p:spPr>
        <p:txBody>
          <a:bodyPr anchor="t" rtlCol="false" tIns="0" lIns="0" bIns="0" rIns="0">
            <a:spAutoFit/>
          </a:bodyPr>
          <a:lstStyle/>
          <a:p>
            <a:pPr>
              <a:lnSpc>
                <a:spcPts val="3629"/>
              </a:lnSpc>
            </a:pPr>
            <a:r>
              <a:rPr lang="en-US" sz="2611">
                <a:solidFill>
                  <a:srgbClr val="B100E8"/>
                </a:solidFill>
                <a:latin typeface="Now Bold"/>
              </a:rPr>
              <a:t>Fine-tuning Pre-trained Models:</a:t>
            </a:r>
          </a:p>
        </p:txBody>
      </p:sp>
      <p:grpSp>
        <p:nvGrpSpPr>
          <p:cNvPr name="Group 20" id="20"/>
          <p:cNvGrpSpPr/>
          <p:nvPr/>
        </p:nvGrpSpPr>
        <p:grpSpPr>
          <a:xfrm rot="0">
            <a:off x="4803638" y="7500940"/>
            <a:ext cx="1757360" cy="175736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23" id="23"/>
          <p:cNvSpPr txBox="true"/>
          <p:nvPr/>
        </p:nvSpPr>
        <p:spPr>
          <a:xfrm rot="0">
            <a:off x="6719414" y="8082284"/>
            <a:ext cx="7194808" cy="1810830"/>
          </a:xfrm>
          <a:prstGeom prst="rect">
            <a:avLst/>
          </a:prstGeom>
        </p:spPr>
        <p:txBody>
          <a:bodyPr anchor="t" rtlCol="false" tIns="0" lIns="0" bIns="0" rIns="0">
            <a:spAutoFit/>
          </a:bodyPr>
          <a:lstStyle/>
          <a:p>
            <a:pPr>
              <a:lnSpc>
                <a:spcPts val="2888"/>
              </a:lnSpc>
            </a:pPr>
            <a:r>
              <a:rPr lang="en-US" sz="1978">
                <a:solidFill>
                  <a:srgbClr val="FFFFFF"/>
                </a:solidFill>
                <a:latin typeface="DM Sans"/>
              </a:rPr>
              <a:t>Optimization of training parameters maximizes model performance while managing computational costs effectively. This is crucial, particularly in tasks such as sentiment analysis of customer feedback in financial services, ensuring timely and cost-effective analysis.</a:t>
            </a:r>
          </a:p>
        </p:txBody>
      </p:sp>
      <p:sp>
        <p:nvSpPr>
          <p:cNvPr name="TextBox 24" id="24"/>
          <p:cNvSpPr txBox="true"/>
          <p:nvPr/>
        </p:nvSpPr>
        <p:spPr>
          <a:xfrm rot="0">
            <a:off x="6719414" y="7540390"/>
            <a:ext cx="6750913" cy="466809"/>
          </a:xfrm>
          <a:prstGeom prst="rect">
            <a:avLst/>
          </a:prstGeom>
        </p:spPr>
        <p:txBody>
          <a:bodyPr anchor="t" rtlCol="false" tIns="0" lIns="0" bIns="0" rIns="0">
            <a:spAutoFit/>
          </a:bodyPr>
          <a:lstStyle/>
          <a:p>
            <a:pPr>
              <a:lnSpc>
                <a:spcPts val="3629"/>
              </a:lnSpc>
            </a:pPr>
            <a:r>
              <a:rPr lang="en-US" sz="2611">
                <a:solidFill>
                  <a:srgbClr val="B100E8"/>
                </a:solidFill>
                <a:latin typeface="Now Bold"/>
              </a:rPr>
              <a:t>Training Configuration Optimization:</a:t>
            </a:r>
          </a:p>
        </p:txBody>
      </p:sp>
      <p:sp>
        <p:nvSpPr>
          <p:cNvPr name="Freeform 25" id="25"/>
          <p:cNvSpPr/>
          <p:nvPr/>
        </p:nvSpPr>
        <p:spPr>
          <a:xfrm flipH="false" flipV="false" rot="0">
            <a:off x="5290603" y="8007199"/>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5290603" y="5652054"/>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0" y="-150807"/>
            <a:ext cx="18288000" cy="4760696"/>
          </a:xfrm>
          <a:custGeom>
            <a:avLst/>
            <a:gdLst/>
            <a:ahLst/>
            <a:cxnLst/>
            <a:rect r="r" b="b" t="t" l="l"/>
            <a:pathLst>
              <a:path h="4760696" w="18288000">
                <a:moveTo>
                  <a:pt x="0" y="0"/>
                </a:moveTo>
                <a:lnTo>
                  <a:pt x="18288000" y="0"/>
                </a:lnTo>
                <a:lnTo>
                  <a:pt x="18288000" y="4760696"/>
                </a:lnTo>
                <a:lnTo>
                  <a:pt x="0" y="4760696"/>
                </a:lnTo>
                <a:lnTo>
                  <a:pt x="0" y="0"/>
                </a:lnTo>
                <a:close/>
              </a:path>
            </a:pathLst>
          </a:custGeom>
          <a:blipFill>
            <a:blip r:embed="rId3"/>
            <a:stretch>
              <a:fillRect l="0" t="-93726" r="0" b="-32241"/>
            </a:stretch>
          </a:blipFill>
        </p:spPr>
      </p:sp>
      <p:grpSp>
        <p:nvGrpSpPr>
          <p:cNvPr name="Group 4" id="4"/>
          <p:cNvGrpSpPr/>
          <p:nvPr/>
        </p:nvGrpSpPr>
        <p:grpSpPr>
          <a:xfrm rot="0">
            <a:off x="4165301" y="3026312"/>
            <a:ext cx="9957398" cy="2442304"/>
            <a:chOff x="0" y="0"/>
            <a:chExt cx="2622525" cy="643241"/>
          </a:xfrm>
        </p:grpSpPr>
        <p:sp>
          <p:nvSpPr>
            <p:cNvPr name="Freeform 5" id="5"/>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76000"/>
                  </a:srgbClr>
                </a:gs>
                <a:gs pos="100000">
                  <a:srgbClr val="B100E8">
                    <a:alpha val="76000"/>
                  </a:srgbClr>
                </a:gs>
              </a:gsLst>
              <a:path path="circle">
                <a:fillToRect l="0" r="100000" t="0" b="100000"/>
              </a:path>
              <a:tileRect r="0" l="-100000" b="0" t="-100000"/>
            </a:gradFill>
            <a:ln cap="sq">
              <a:noFill/>
              <a:prstDash val="solid"/>
              <a:miter/>
            </a:ln>
          </p:spPr>
        </p:sp>
        <p:sp>
          <p:nvSpPr>
            <p:cNvPr name="TextBox 6" id="6"/>
            <p:cNvSpPr txBox="true"/>
            <p:nvPr/>
          </p:nvSpPr>
          <p:spPr>
            <a:xfrm>
              <a:off x="0" y="-9525"/>
              <a:ext cx="2622525" cy="652766"/>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7" id="7"/>
          <p:cNvSpPr txBox="true"/>
          <p:nvPr/>
        </p:nvSpPr>
        <p:spPr>
          <a:xfrm rot="0">
            <a:off x="4761453" y="3489395"/>
            <a:ext cx="8765094" cy="1423738"/>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ALGORITHM</a:t>
            </a:r>
          </a:p>
        </p:txBody>
      </p:sp>
      <p:sp>
        <p:nvSpPr>
          <p:cNvPr name="TextBox 8" id="8"/>
          <p:cNvSpPr txBox="true"/>
          <p:nvPr/>
        </p:nvSpPr>
        <p:spPr>
          <a:xfrm rot="0">
            <a:off x="1028700" y="5401942"/>
            <a:ext cx="8465633" cy="4695304"/>
          </a:xfrm>
          <a:prstGeom prst="rect">
            <a:avLst/>
          </a:prstGeom>
        </p:spPr>
        <p:txBody>
          <a:bodyPr anchor="t" rtlCol="false" tIns="0" lIns="0" bIns="0" rIns="0">
            <a:spAutoFit/>
          </a:bodyPr>
          <a:lstStyle/>
          <a:p>
            <a:pPr>
              <a:lnSpc>
                <a:spcPts val="2549"/>
              </a:lnSpc>
            </a:pPr>
          </a:p>
          <a:p>
            <a:pPr marL="377081" indent="-188541" lvl="1">
              <a:lnSpc>
                <a:spcPts val="2549"/>
              </a:lnSpc>
              <a:buFont typeface="Arial"/>
              <a:buChar char="•"/>
            </a:pPr>
            <a:r>
              <a:rPr lang="en-US" sz="1746">
                <a:solidFill>
                  <a:srgbClr val="FFFFFF"/>
                </a:solidFill>
                <a:latin typeface="DM Sans"/>
              </a:rPr>
              <a:t>Data Preprocessing</a:t>
            </a:r>
          </a:p>
          <a:p>
            <a:pPr marL="377081" indent="-188541" lvl="1">
              <a:lnSpc>
                <a:spcPts val="2549"/>
              </a:lnSpc>
              <a:buFont typeface="Arial"/>
              <a:buChar char="•"/>
            </a:pPr>
            <a:r>
              <a:rPr lang="en-US" sz="1746">
                <a:solidFill>
                  <a:srgbClr val="FFFFFF"/>
                </a:solidFill>
                <a:latin typeface="DM Sans"/>
              </a:rPr>
              <a:t>   - Read data from a CSV file containing kitchen descriptions and menu items.</a:t>
            </a:r>
          </a:p>
          <a:p>
            <a:pPr marL="377081" indent="-188541" lvl="1">
              <a:lnSpc>
                <a:spcPts val="2549"/>
              </a:lnSpc>
              <a:buFont typeface="Arial"/>
              <a:buChar char="•"/>
            </a:pPr>
            <a:r>
              <a:rPr lang="en-US" sz="1746">
                <a:solidFill>
                  <a:srgbClr val="FFFFFF"/>
                </a:solidFill>
                <a:latin typeface="DM Sans"/>
              </a:rPr>
              <a:t>   - Concatenate kitchen descriptions and menu items into a single text.</a:t>
            </a:r>
          </a:p>
          <a:p>
            <a:pPr marL="377081" indent="-188541" lvl="1">
              <a:lnSpc>
                <a:spcPts val="2549"/>
              </a:lnSpc>
              <a:buFont typeface="Arial"/>
              <a:buChar char="•"/>
            </a:pPr>
            <a:r>
              <a:rPr lang="en-US" sz="1746">
                <a:solidFill>
                  <a:srgbClr val="FFFFFF"/>
                </a:solidFill>
                <a:latin typeface="DM Sans"/>
              </a:rPr>
              <a:t>Tokenization:</a:t>
            </a:r>
          </a:p>
          <a:p>
            <a:pPr marL="377081" indent="-188541" lvl="1">
              <a:lnSpc>
                <a:spcPts val="2549"/>
              </a:lnSpc>
              <a:buFont typeface="Arial"/>
              <a:buChar char="•"/>
            </a:pPr>
            <a:r>
              <a:rPr lang="en-US" sz="1746">
                <a:solidFill>
                  <a:srgbClr val="FFFFFF"/>
                </a:solidFill>
                <a:latin typeface="DM Sans"/>
              </a:rPr>
              <a:t>  - Tokenize the concatenated text using the `Tokenizer` class from Keras.</a:t>
            </a:r>
          </a:p>
          <a:p>
            <a:pPr marL="377081" indent="-188541" lvl="1">
              <a:lnSpc>
                <a:spcPts val="2549"/>
              </a:lnSpc>
              <a:buFont typeface="Arial"/>
              <a:buChar char="•"/>
            </a:pPr>
            <a:r>
              <a:rPr lang="en-US" sz="1746">
                <a:solidFill>
                  <a:srgbClr val="FFFFFF"/>
                </a:solidFill>
                <a:latin typeface="DM Sans"/>
              </a:rPr>
              <a:t>  - Convert the text into sequences of tokens.</a:t>
            </a:r>
          </a:p>
          <a:p>
            <a:pPr marL="377081" indent="-188541" lvl="1">
              <a:lnSpc>
                <a:spcPts val="2549"/>
              </a:lnSpc>
              <a:buFont typeface="Arial"/>
              <a:buChar char="•"/>
            </a:pPr>
            <a:r>
              <a:rPr lang="en-US" sz="1746">
                <a:solidFill>
                  <a:srgbClr val="FFFFFF"/>
                </a:solidFill>
                <a:latin typeface="DM Sans"/>
              </a:rPr>
              <a:t>   - Generate input sequences for training.</a:t>
            </a:r>
          </a:p>
          <a:p>
            <a:pPr marL="377081" indent="-188541" lvl="1">
              <a:lnSpc>
                <a:spcPts val="2549"/>
              </a:lnSpc>
              <a:buFont typeface="Arial"/>
              <a:buChar char="•"/>
            </a:pPr>
            <a:r>
              <a:rPr lang="en-US" sz="1746">
                <a:solidFill>
                  <a:srgbClr val="FFFFFF"/>
                </a:solidFill>
                <a:latin typeface="DM Sans"/>
              </a:rPr>
              <a:t>Model Training (Keras):</a:t>
            </a:r>
          </a:p>
          <a:p>
            <a:pPr marL="377081" indent="-188541" lvl="1">
              <a:lnSpc>
                <a:spcPts val="2549"/>
              </a:lnSpc>
              <a:buFont typeface="Arial"/>
              <a:buChar char="•"/>
            </a:pPr>
            <a:r>
              <a:rPr lang="en-US" sz="1746">
                <a:solidFill>
                  <a:srgbClr val="FFFFFF"/>
                </a:solidFill>
                <a:latin typeface="DM Sans"/>
              </a:rPr>
              <a:t> - Build and train a sequential neural network model (`model1`) using Keras.</a:t>
            </a:r>
          </a:p>
          <a:p>
            <a:pPr marL="377081" indent="-188541" lvl="1">
              <a:lnSpc>
                <a:spcPts val="2549"/>
              </a:lnSpc>
              <a:buFont typeface="Arial"/>
              <a:buChar char="•"/>
            </a:pPr>
            <a:r>
              <a:rPr lang="en-US" sz="1746">
                <a:solidFill>
                  <a:srgbClr val="FFFFFF"/>
                </a:solidFill>
                <a:latin typeface="DM Sans"/>
              </a:rPr>
              <a:t> - Add an embedding layer followed by two LSTM layers and a dense layer with softmax activation for text generation.</a:t>
            </a:r>
          </a:p>
          <a:p>
            <a:pPr marL="377081" indent="-188541" lvl="1">
              <a:lnSpc>
                <a:spcPts val="2549"/>
              </a:lnSpc>
              <a:buFont typeface="Arial"/>
              <a:buChar char="•"/>
            </a:pPr>
            <a:r>
              <a:rPr lang="en-US" sz="1746">
                <a:solidFill>
                  <a:srgbClr val="FFFFFF"/>
                </a:solidFill>
                <a:latin typeface="DM Sans"/>
              </a:rPr>
              <a:t> - Compile the model with the sparse categorical cross-entropy loss function and the Adam optimizer.</a:t>
            </a:r>
          </a:p>
          <a:p>
            <a:pPr marL="377081" indent="-188541" lvl="1">
              <a:lnSpc>
                <a:spcPts val="2549"/>
              </a:lnSpc>
              <a:buFont typeface="Arial"/>
              <a:buChar char="•"/>
            </a:pPr>
            <a:r>
              <a:rPr lang="en-US" sz="1746">
                <a:solidFill>
                  <a:srgbClr val="FFFFFF"/>
                </a:solidFill>
                <a:latin typeface="DM Sans"/>
              </a:rPr>
              <a:t>    - Train the model on input sequences and labels for 10 epochs.</a:t>
            </a:r>
          </a:p>
        </p:txBody>
      </p:sp>
      <p:sp>
        <p:nvSpPr>
          <p:cNvPr name="TextBox 9" id="9"/>
          <p:cNvSpPr txBox="true"/>
          <p:nvPr/>
        </p:nvSpPr>
        <p:spPr>
          <a:xfrm rot="0">
            <a:off x="9742087" y="5783104"/>
            <a:ext cx="7517213" cy="3218815"/>
          </a:xfrm>
          <a:prstGeom prst="rect">
            <a:avLst/>
          </a:prstGeom>
        </p:spPr>
        <p:txBody>
          <a:bodyPr anchor="t" rtlCol="false" tIns="0" lIns="0" bIns="0" rIns="0">
            <a:spAutoFit/>
          </a:bodyPr>
          <a:lstStyle/>
          <a:p>
            <a:pPr>
              <a:lnSpc>
                <a:spcPts val="2554"/>
              </a:lnSpc>
            </a:pPr>
            <a:r>
              <a:rPr lang="en-US" sz="1749">
                <a:solidFill>
                  <a:srgbClr val="FFFFFF"/>
                </a:solidFill>
                <a:latin typeface="DM Sans"/>
              </a:rPr>
              <a:t>     4.Model Saving (PyTorch):</a:t>
            </a:r>
          </a:p>
          <a:p>
            <a:pPr marL="755649" indent="-251883" lvl="2">
              <a:lnSpc>
                <a:spcPts val="2554"/>
              </a:lnSpc>
              <a:buFont typeface="Arial"/>
              <a:buChar char="⚬"/>
            </a:pPr>
            <a:r>
              <a:rPr lang="en-US" sz="1749">
                <a:solidFill>
                  <a:srgbClr val="FFFFFF"/>
                </a:solidFill>
                <a:latin typeface="DM Sans"/>
              </a:rPr>
              <a:t>Save the tra</a:t>
            </a:r>
            <a:r>
              <a:rPr lang="en-US" sz="1749">
                <a:solidFill>
                  <a:srgbClr val="FFFFFF"/>
                </a:solidFill>
                <a:latin typeface="DM Sans"/>
              </a:rPr>
              <a:t>ined Keras model (model1) using PyTorch's torch.save() function.</a:t>
            </a:r>
          </a:p>
          <a:p>
            <a:pPr>
              <a:lnSpc>
                <a:spcPts val="2554"/>
              </a:lnSpc>
            </a:pPr>
            <a:r>
              <a:rPr lang="en-US" sz="1749">
                <a:solidFill>
                  <a:srgbClr val="FFFFFF"/>
                </a:solidFill>
                <a:latin typeface="DM Sans"/>
              </a:rPr>
              <a:t>     5.</a:t>
            </a:r>
            <a:r>
              <a:rPr lang="en-US" sz="1749">
                <a:solidFill>
                  <a:srgbClr val="FFFFFF"/>
                </a:solidFill>
                <a:latin typeface="DM Sans"/>
              </a:rPr>
              <a:t>Tra</a:t>
            </a:r>
            <a:r>
              <a:rPr lang="en-US" sz="1749">
                <a:solidFill>
                  <a:srgbClr val="FFFFFF"/>
                </a:solidFill>
                <a:latin typeface="DM Sans"/>
              </a:rPr>
              <a:t>ining Another Model (Keras):</a:t>
            </a:r>
          </a:p>
          <a:p>
            <a:pPr marL="755649" indent="-251883" lvl="2">
              <a:lnSpc>
                <a:spcPts val="2554"/>
              </a:lnSpc>
              <a:buFont typeface="Arial"/>
              <a:buChar char="⚬"/>
            </a:pPr>
            <a:r>
              <a:rPr lang="en-US" sz="1749">
                <a:solidFill>
                  <a:srgbClr val="FFFFFF"/>
                </a:solidFill>
                <a:latin typeface="DM Sans"/>
              </a:rPr>
              <a:t>Build and train another sequential neural network model (model) using Keras.</a:t>
            </a:r>
          </a:p>
          <a:p>
            <a:pPr marL="1133473" indent="-283368" lvl="3">
              <a:lnSpc>
                <a:spcPts val="2554"/>
              </a:lnSpc>
              <a:buFont typeface="Arial"/>
              <a:buChar char="￭"/>
            </a:pPr>
            <a:r>
              <a:rPr lang="en-US" sz="1749">
                <a:solidFill>
                  <a:srgbClr val="FFFFFF"/>
                </a:solidFill>
                <a:latin typeface="DM Sans"/>
              </a:rPr>
              <a:t>T</a:t>
            </a:r>
            <a:r>
              <a:rPr lang="en-US" sz="1749">
                <a:solidFill>
                  <a:srgbClr val="FFFFFF"/>
                </a:solidFill>
                <a:latin typeface="DM Sans"/>
              </a:rPr>
              <a:t>his model has a similar architecture to model1 but with different dimensions and parameters.</a:t>
            </a:r>
          </a:p>
          <a:p>
            <a:pPr marL="1133473" indent="-283368" lvl="3">
              <a:lnSpc>
                <a:spcPts val="2554"/>
              </a:lnSpc>
              <a:buFont typeface="Arial"/>
              <a:buChar char="￭"/>
            </a:pPr>
            <a:r>
              <a:rPr lang="en-US" sz="1749">
                <a:solidFill>
                  <a:srgbClr val="FFFFFF"/>
                </a:solidFill>
                <a:latin typeface="DM Sans"/>
              </a:rPr>
              <a:t>C</a:t>
            </a:r>
            <a:r>
              <a:rPr lang="en-US" sz="1749">
                <a:solidFill>
                  <a:srgbClr val="FFFFFF"/>
                </a:solidFill>
                <a:latin typeface="DM Sans"/>
              </a:rPr>
              <a:t>ompile and train the model using the same configuration as model1.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0" y="-325560"/>
            <a:ext cx="18288000" cy="4760696"/>
          </a:xfrm>
          <a:custGeom>
            <a:avLst/>
            <a:gdLst/>
            <a:ahLst/>
            <a:cxnLst/>
            <a:rect r="r" b="b" t="t" l="l"/>
            <a:pathLst>
              <a:path h="4760696" w="18288000">
                <a:moveTo>
                  <a:pt x="0" y="0"/>
                </a:moveTo>
                <a:lnTo>
                  <a:pt x="18288000" y="0"/>
                </a:lnTo>
                <a:lnTo>
                  <a:pt x="18288000" y="4760696"/>
                </a:lnTo>
                <a:lnTo>
                  <a:pt x="0" y="4760696"/>
                </a:lnTo>
                <a:lnTo>
                  <a:pt x="0" y="0"/>
                </a:lnTo>
                <a:close/>
              </a:path>
            </a:pathLst>
          </a:custGeom>
          <a:blipFill>
            <a:blip r:embed="rId3"/>
            <a:stretch>
              <a:fillRect l="0" t="-38236" r="0" b="-53836"/>
            </a:stretch>
          </a:blipFill>
        </p:spPr>
      </p:sp>
      <p:grpSp>
        <p:nvGrpSpPr>
          <p:cNvPr name="Group 4" id="4"/>
          <p:cNvGrpSpPr/>
          <p:nvPr/>
        </p:nvGrpSpPr>
        <p:grpSpPr>
          <a:xfrm rot="0">
            <a:off x="4165301" y="3302537"/>
            <a:ext cx="9957398" cy="2442304"/>
            <a:chOff x="0" y="0"/>
            <a:chExt cx="2622525" cy="643241"/>
          </a:xfrm>
        </p:grpSpPr>
        <p:sp>
          <p:nvSpPr>
            <p:cNvPr name="Freeform 5" id="5"/>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63000"/>
                  </a:srgbClr>
                </a:gs>
                <a:gs pos="100000">
                  <a:srgbClr val="B100E8">
                    <a:alpha val="63000"/>
                  </a:srgbClr>
                </a:gs>
              </a:gsLst>
              <a:path path="circle">
                <a:fillToRect l="0" r="100000" t="0" b="100000"/>
              </a:path>
              <a:tileRect r="0" l="-100000" b="0" t="-100000"/>
            </a:gradFill>
            <a:ln cap="sq">
              <a:noFill/>
              <a:prstDash val="solid"/>
              <a:miter/>
            </a:ln>
          </p:spPr>
        </p:sp>
        <p:sp>
          <p:nvSpPr>
            <p:cNvPr name="TextBox 6" id="6"/>
            <p:cNvSpPr txBox="true"/>
            <p:nvPr/>
          </p:nvSpPr>
          <p:spPr>
            <a:xfrm>
              <a:off x="0" y="-9525"/>
              <a:ext cx="2622525" cy="652766"/>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7" id="7"/>
          <p:cNvSpPr txBox="true"/>
          <p:nvPr/>
        </p:nvSpPr>
        <p:spPr>
          <a:xfrm rot="0">
            <a:off x="4761453" y="3765620"/>
            <a:ext cx="8765094" cy="1423738"/>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ALGORITHM</a:t>
            </a:r>
          </a:p>
        </p:txBody>
      </p:sp>
      <p:sp>
        <p:nvSpPr>
          <p:cNvPr name="TextBox 8" id="8"/>
          <p:cNvSpPr txBox="true"/>
          <p:nvPr/>
        </p:nvSpPr>
        <p:spPr>
          <a:xfrm rot="0">
            <a:off x="1028700" y="5925979"/>
            <a:ext cx="8115300" cy="3117043"/>
          </a:xfrm>
          <a:prstGeom prst="rect">
            <a:avLst/>
          </a:prstGeom>
        </p:spPr>
        <p:txBody>
          <a:bodyPr anchor="t" rtlCol="false" tIns="0" lIns="0" bIns="0" rIns="0">
            <a:spAutoFit/>
          </a:bodyPr>
          <a:lstStyle/>
          <a:p>
            <a:pPr>
              <a:lnSpc>
                <a:spcPts val="2824"/>
              </a:lnSpc>
            </a:pPr>
            <a:r>
              <a:rPr lang="en-US" sz="1934">
                <a:solidFill>
                  <a:srgbClr val="FFFFFF"/>
                </a:solidFill>
                <a:latin typeface="DM Sans"/>
              </a:rPr>
              <a:t>    7.Loading Mod</a:t>
            </a:r>
            <a:r>
              <a:rPr lang="en-US" sz="1934">
                <a:solidFill>
                  <a:srgbClr val="FFFFFF"/>
                </a:solidFill>
                <a:latin typeface="DM Sans"/>
              </a:rPr>
              <a:t>els and Tokenizer:</a:t>
            </a:r>
          </a:p>
          <a:p>
            <a:pPr marL="835304" indent="-278435" lvl="2">
              <a:lnSpc>
                <a:spcPts val="2824"/>
              </a:lnSpc>
              <a:buFont typeface="Arial"/>
              <a:buChar char="⚬"/>
            </a:pPr>
            <a:r>
              <a:rPr lang="en-US" sz="1934">
                <a:solidFill>
                  <a:srgbClr val="FFFFFF"/>
                </a:solidFill>
                <a:latin typeface="DM Sans"/>
              </a:rPr>
              <a:t>Load the saved PyTorch model and the Keras tokenizer back </a:t>
            </a:r>
            <a:r>
              <a:rPr lang="en-US" sz="1934">
                <a:solidFill>
                  <a:srgbClr val="FFFFFF"/>
                </a:solidFill>
                <a:latin typeface="DM Sans"/>
              </a:rPr>
              <a:t>into memory.</a:t>
            </a:r>
          </a:p>
          <a:p>
            <a:pPr>
              <a:lnSpc>
                <a:spcPts val="2824"/>
              </a:lnSpc>
            </a:pPr>
            <a:r>
              <a:rPr lang="en-US" sz="1934">
                <a:solidFill>
                  <a:srgbClr val="FFFFFF"/>
                </a:solidFill>
                <a:latin typeface="DM Sans"/>
              </a:rPr>
              <a:t>    8.</a:t>
            </a:r>
            <a:r>
              <a:rPr lang="en-US" sz="1934">
                <a:solidFill>
                  <a:srgbClr val="FFFFFF"/>
                </a:solidFill>
                <a:latin typeface="DM Sans"/>
              </a:rPr>
              <a:t>Text Generation:</a:t>
            </a:r>
          </a:p>
          <a:p>
            <a:pPr marL="835304" indent="-278435" lvl="2">
              <a:lnSpc>
                <a:spcPts val="2824"/>
              </a:lnSpc>
              <a:buFont typeface="Arial"/>
              <a:buChar char="⚬"/>
            </a:pPr>
            <a:r>
              <a:rPr lang="en-US" sz="1934">
                <a:solidFill>
                  <a:srgbClr val="FFFFFF"/>
                </a:solidFill>
                <a:latin typeface="DM Sans"/>
              </a:rPr>
              <a:t>Defi</a:t>
            </a:r>
            <a:r>
              <a:rPr lang="en-US" sz="1934">
                <a:solidFill>
                  <a:srgbClr val="FFFFFF"/>
                </a:solidFill>
                <a:latin typeface="DM Sans"/>
              </a:rPr>
              <a:t>ne a function generate_description() to generate text descriptions based on the trained model and tokenizer.</a:t>
            </a:r>
          </a:p>
          <a:p>
            <a:pPr marL="835304" indent="-278435" lvl="2">
              <a:lnSpc>
                <a:spcPts val="2824"/>
              </a:lnSpc>
              <a:buFont typeface="Arial"/>
              <a:buChar char="⚬"/>
            </a:pPr>
            <a:r>
              <a:rPr lang="en-US" sz="1934">
                <a:solidFill>
                  <a:srgbClr val="FFFFFF"/>
                </a:solidFill>
                <a:latin typeface="DM Sans"/>
              </a:rPr>
              <a:t>The function takes a menu as input and generates a text description for it using the trained model.</a:t>
            </a:r>
          </a:p>
          <a:p>
            <a:pPr>
              <a:lnSpc>
                <a:spcPts val="2824"/>
              </a:lnSpc>
            </a:pPr>
          </a:p>
        </p:txBody>
      </p:sp>
      <p:sp>
        <p:nvSpPr>
          <p:cNvPr name="TextBox 9" id="9"/>
          <p:cNvSpPr txBox="true"/>
          <p:nvPr/>
        </p:nvSpPr>
        <p:spPr>
          <a:xfrm rot="0">
            <a:off x="9742087" y="5925979"/>
            <a:ext cx="7517213" cy="3508146"/>
          </a:xfrm>
          <a:prstGeom prst="rect">
            <a:avLst/>
          </a:prstGeom>
        </p:spPr>
        <p:txBody>
          <a:bodyPr anchor="t" rtlCol="false" tIns="0" lIns="0" bIns="0" rIns="0">
            <a:spAutoFit/>
          </a:bodyPr>
          <a:lstStyle/>
          <a:p>
            <a:pPr>
              <a:lnSpc>
                <a:spcPts val="2817"/>
              </a:lnSpc>
            </a:pPr>
            <a:r>
              <a:rPr lang="en-US" sz="1929">
                <a:solidFill>
                  <a:srgbClr val="FFFFFF"/>
                </a:solidFill>
                <a:latin typeface="DM Sans"/>
              </a:rPr>
              <a:t>    9.Interacting with LangChain:</a:t>
            </a:r>
          </a:p>
          <a:p>
            <a:pPr marL="833373" indent="-277791" lvl="2">
              <a:lnSpc>
                <a:spcPts val="2817"/>
              </a:lnSpc>
              <a:buFont typeface="Arial"/>
              <a:buChar char="⚬"/>
            </a:pPr>
            <a:r>
              <a:rPr lang="en-US" sz="1929">
                <a:solidFill>
                  <a:srgbClr val="FFFFFF"/>
                </a:solidFill>
                <a:latin typeface="DM Sans"/>
              </a:rPr>
              <a:t>Set</a:t>
            </a:r>
            <a:r>
              <a:rPr lang="en-US" sz="1929">
                <a:solidFill>
                  <a:srgbClr val="FFFFFF"/>
                </a:solidFill>
                <a:latin typeface="DM Sans"/>
              </a:rPr>
              <a:t> up an environment variable for the OpenAI API key.</a:t>
            </a:r>
          </a:p>
          <a:p>
            <a:pPr marL="833373" indent="-277791" lvl="2">
              <a:lnSpc>
                <a:spcPts val="2817"/>
              </a:lnSpc>
              <a:buFont typeface="Arial"/>
              <a:buChar char="⚬"/>
            </a:pPr>
            <a:r>
              <a:rPr lang="en-US" sz="1929">
                <a:solidFill>
                  <a:srgbClr val="FFFFFF"/>
                </a:solidFill>
                <a:latin typeface="DM Sans"/>
              </a:rPr>
              <a:t>Interact with LangChain by passing the generated description to an instance of the OpenAI class, which uses OpenAI's GPT-3 model to generate a meaningful sentence based on the given description.</a:t>
            </a:r>
          </a:p>
          <a:p>
            <a:pPr>
              <a:lnSpc>
                <a:spcPts val="2817"/>
              </a:lnSpc>
            </a:pPr>
            <a:r>
              <a:rPr lang="en-US" sz="1929">
                <a:solidFill>
                  <a:srgbClr val="FFFFFF"/>
                </a:solidFill>
                <a:latin typeface="DM Sans"/>
              </a:rPr>
              <a:t>    10.</a:t>
            </a:r>
            <a:r>
              <a:rPr lang="en-US" sz="1929">
                <a:solidFill>
                  <a:srgbClr val="FFFFFF"/>
                </a:solidFill>
                <a:latin typeface="DM Sans"/>
              </a:rPr>
              <a:t>Output:</a:t>
            </a:r>
          </a:p>
          <a:p>
            <a:pPr marL="833373" indent="-277791" lvl="2">
              <a:lnSpc>
                <a:spcPts val="2817"/>
              </a:lnSpc>
              <a:buFont typeface="Arial"/>
              <a:buChar char="⚬"/>
            </a:pPr>
            <a:r>
              <a:rPr lang="en-US" sz="1929">
                <a:solidFill>
                  <a:srgbClr val="FFFFFF"/>
                </a:solidFill>
                <a:latin typeface="DM Sans"/>
              </a:rPr>
              <a:t>Print the generated description.</a:t>
            </a:r>
          </a:p>
          <a:p>
            <a:pPr marL="833373" indent="-277791" lvl="2">
              <a:lnSpc>
                <a:spcPts val="2817"/>
              </a:lnSpc>
              <a:buFont typeface="Arial"/>
              <a:buChar char="⚬"/>
            </a:pPr>
            <a:r>
              <a:rPr lang="en-US" sz="1929">
                <a:solidFill>
                  <a:srgbClr val="FFFFFF"/>
                </a:solidFill>
                <a:latin typeface="DM Sans"/>
              </a:rPr>
              <a:t>Print the output generated by LangChain, which is a meaningful sentence based on the generated description.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p:nvPr/>
        </p:nvGrpSpPr>
        <p:grpSpPr>
          <a:xfrm rot="0">
            <a:off x="9589607" y="0"/>
            <a:ext cx="8698393" cy="11448893"/>
            <a:chOff x="0" y="0"/>
            <a:chExt cx="8603361" cy="11323810"/>
          </a:xfrm>
        </p:grpSpPr>
        <p:sp>
          <p:nvSpPr>
            <p:cNvPr name="Freeform 5" id="5"/>
            <p:cNvSpPr/>
            <p:nvPr/>
          </p:nvSpPr>
          <p:spPr>
            <a:xfrm flipH="false" flipV="false" rot="0">
              <a:off x="-2794" y="-127"/>
              <a:ext cx="8606155" cy="11323937"/>
            </a:xfrm>
            <a:custGeom>
              <a:avLst/>
              <a:gdLst/>
              <a:ahLst/>
              <a:cxnLst/>
              <a:rect r="r" b="b" t="t" l="l"/>
              <a:pathLst>
                <a:path h="11323937" w="8606155">
                  <a:moveTo>
                    <a:pt x="8606155" y="11284932"/>
                  </a:moveTo>
                  <a:cubicBezTo>
                    <a:pt x="8606155" y="11321420"/>
                    <a:pt x="8595487" y="11323937"/>
                    <a:pt x="8567674" y="11323937"/>
                  </a:cubicBezTo>
                  <a:cubicBezTo>
                    <a:pt x="5713095" y="11323238"/>
                    <a:pt x="2858643" y="11323238"/>
                    <a:pt x="4064" y="11323238"/>
                  </a:cubicBezTo>
                  <a:cubicBezTo>
                    <a:pt x="0" y="11308000"/>
                    <a:pt x="6350" y="11294159"/>
                    <a:pt x="9271" y="11280039"/>
                  </a:cubicBezTo>
                  <a:cubicBezTo>
                    <a:pt x="134747" y="10661827"/>
                    <a:pt x="260350" y="10043756"/>
                    <a:pt x="386207" y="9425684"/>
                  </a:cubicBezTo>
                  <a:cubicBezTo>
                    <a:pt x="565658" y="8544502"/>
                    <a:pt x="745490" y="7663461"/>
                    <a:pt x="924814" y="6782278"/>
                  </a:cubicBezTo>
                  <a:cubicBezTo>
                    <a:pt x="1146302" y="5694047"/>
                    <a:pt x="1367282" y="4605816"/>
                    <a:pt x="1588643" y="3517725"/>
                  </a:cubicBezTo>
                  <a:cubicBezTo>
                    <a:pt x="1813560" y="2412298"/>
                    <a:pt x="2038604" y="1307011"/>
                    <a:pt x="2264156" y="201724"/>
                  </a:cubicBezTo>
                  <a:cubicBezTo>
                    <a:pt x="2277872" y="134478"/>
                    <a:pt x="2286635" y="65695"/>
                    <a:pt x="2308860" y="686"/>
                  </a:cubicBezTo>
                  <a:cubicBezTo>
                    <a:pt x="4395216" y="686"/>
                    <a:pt x="6481572" y="686"/>
                    <a:pt x="8567928" y="0"/>
                  </a:cubicBezTo>
                  <a:cubicBezTo>
                    <a:pt x="8596249" y="0"/>
                    <a:pt x="8605901" y="3762"/>
                    <a:pt x="8605901" y="39412"/>
                  </a:cubicBezTo>
                  <a:cubicBezTo>
                    <a:pt x="8605139" y="3787965"/>
                    <a:pt x="8605139" y="7536519"/>
                    <a:pt x="8606155" y="11284932"/>
                  </a:cubicBezTo>
                  <a:close/>
                </a:path>
              </a:pathLst>
            </a:custGeom>
            <a:blipFill>
              <a:blip r:embed="rId4"/>
              <a:stretch>
                <a:fillRect l="-30426" t="-1" r="-49225" b="-1"/>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3115104" y="692924"/>
            <a:ext cx="5189556" cy="888832"/>
          </a:xfrm>
          <a:prstGeom prst="rect">
            <a:avLst/>
          </a:prstGeom>
        </p:spPr>
        <p:txBody>
          <a:bodyPr anchor="t" rtlCol="false" tIns="0" lIns="0" bIns="0" rIns="0">
            <a:spAutoFit/>
          </a:bodyPr>
          <a:lstStyle/>
          <a:p>
            <a:pPr>
              <a:lnSpc>
                <a:spcPts val="7173"/>
              </a:lnSpc>
            </a:pPr>
            <a:r>
              <a:rPr lang="en-US" sz="5160">
                <a:solidFill>
                  <a:srgbClr val="048AFF"/>
                </a:solidFill>
                <a:latin typeface="Now Bold"/>
              </a:rPr>
              <a:t>FEATURES</a:t>
            </a:r>
          </a:p>
        </p:txBody>
      </p:sp>
      <p:sp>
        <p:nvSpPr>
          <p:cNvPr name="TextBox 8" id="8"/>
          <p:cNvSpPr txBox="true"/>
          <p:nvPr/>
        </p:nvSpPr>
        <p:spPr>
          <a:xfrm rot="0">
            <a:off x="2069239" y="1828159"/>
            <a:ext cx="7208111" cy="6126617"/>
          </a:xfrm>
          <a:prstGeom prst="rect">
            <a:avLst/>
          </a:prstGeom>
        </p:spPr>
        <p:txBody>
          <a:bodyPr anchor="t" rtlCol="false" tIns="0" lIns="0" bIns="0" rIns="0">
            <a:spAutoFit/>
          </a:bodyPr>
          <a:lstStyle/>
          <a:p>
            <a:pPr marL="484878" indent="-242439" lvl="1">
              <a:lnSpc>
                <a:spcPts val="3278"/>
              </a:lnSpc>
              <a:buFont typeface="Arial"/>
              <a:buChar char="•"/>
            </a:pPr>
            <a:r>
              <a:rPr lang="en-US" sz="2245">
                <a:solidFill>
                  <a:srgbClr val="FFFFFF"/>
                </a:solidFill>
                <a:latin typeface="DM Sans"/>
              </a:rPr>
              <a:t>Utilization of Pre-trained Models: It leverages pre-trained T5 models, saving time and resources required for training from scratch while benefiting from the extensive pre-training on large text corpora.</a:t>
            </a:r>
          </a:p>
          <a:p>
            <a:pPr marL="484878" indent="-242439" lvl="1">
              <a:lnSpc>
                <a:spcPts val="3278"/>
              </a:lnSpc>
              <a:buFont typeface="Arial"/>
              <a:buChar char="•"/>
            </a:pPr>
            <a:r>
              <a:rPr lang="en-US" sz="2245">
                <a:solidFill>
                  <a:srgbClr val="FFFFFF"/>
                </a:solidFill>
                <a:latin typeface="DM Sans"/>
              </a:rPr>
              <a:t>Customization for Specific Tasks: The program allows fine-tuning of the T5 model for the specific task of generating kitchen descriptions, enhancing its performance and adaptability to the task at hand.</a:t>
            </a:r>
          </a:p>
          <a:p>
            <a:pPr marL="484878" indent="-242439" lvl="1">
              <a:lnSpc>
                <a:spcPts val="3278"/>
              </a:lnSpc>
              <a:buFont typeface="Arial"/>
              <a:buChar char="•"/>
            </a:pPr>
            <a:r>
              <a:rPr lang="en-US" sz="2245">
                <a:solidFill>
                  <a:srgbClr val="FFFFFF"/>
                </a:solidFill>
                <a:latin typeface="DM Sans"/>
              </a:rPr>
              <a:t>Efficient Data Handling: With the custom dataset class, the program efficiently handles data preprocessing and tokenization, ensuring compatibility with the model and simplifying the integration of diverse datasets.</a:t>
            </a:r>
          </a:p>
        </p:txBody>
      </p:sp>
      <p:sp>
        <p:nvSpPr>
          <p:cNvPr name="Freeform 9" id="9"/>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1193" t="0" r="-91370" b="0"/>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3115104" y="750074"/>
            <a:ext cx="3471929" cy="888832"/>
          </a:xfrm>
          <a:prstGeom prst="rect">
            <a:avLst/>
          </a:prstGeom>
        </p:spPr>
        <p:txBody>
          <a:bodyPr anchor="t" rtlCol="false" tIns="0" lIns="0" bIns="0" rIns="0">
            <a:spAutoFit/>
          </a:bodyPr>
          <a:lstStyle/>
          <a:p>
            <a:pPr>
              <a:lnSpc>
                <a:spcPts val="7173"/>
              </a:lnSpc>
            </a:pPr>
            <a:r>
              <a:rPr lang="en-US" sz="5160">
                <a:solidFill>
                  <a:srgbClr val="048AFF"/>
                </a:solidFill>
                <a:latin typeface="Now Bold"/>
              </a:rPr>
              <a:t>FEATURES</a:t>
            </a:r>
          </a:p>
        </p:txBody>
      </p:sp>
      <p:sp>
        <p:nvSpPr>
          <p:cNvPr name="TextBox 8" id="8"/>
          <p:cNvSpPr txBox="true"/>
          <p:nvPr/>
        </p:nvSpPr>
        <p:spPr>
          <a:xfrm rot="0">
            <a:off x="2069239" y="1913884"/>
            <a:ext cx="7954906" cy="6234694"/>
          </a:xfrm>
          <a:prstGeom prst="rect">
            <a:avLst/>
          </a:prstGeom>
        </p:spPr>
        <p:txBody>
          <a:bodyPr anchor="t" rtlCol="false" tIns="0" lIns="0" bIns="0" rIns="0">
            <a:spAutoFit/>
          </a:bodyPr>
          <a:lstStyle/>
          <a:p>
            <a:pPr marL="463288" indent="-231644" lvl="1">
              <a:lnSpc>
                <a:spcPts val="3132"/>
              </a:lnSpc>
              <a:buFont typeface="Arial"/>
              <a:buChar char="•"/>
            </a:pPr>
            <a:r>
              <a:rPr lang="en-US" sz="2145">
                <a:solidFill>
                  <a:srgbClr val="FFFFFF"/>
                </a:solidFill>
                <a:latin typeface="DM Sans"/>
              </a:rPr>
              <a:t>Optimized Training Configuration: Users can easily configure training parameters, such as batch size and number of epochs, optimizing model training for accuracy and efficiency.</a:t>
            </a:r>
          </a:p>
          <a:p>
            <a:pPr marL="457709" indent="-228854" lvl="1">
              <a:lnSpc>
                <a:spcPts val="3095"/>
              </a:lnSpc>
              <a:buFont typeface="Arial"/>
              <a:buChar char="•"/>
            </a:pPr>
            <a:r>
              <a:rPr lang="en-US" sz="2120">
                <a:solidFill>
                  <a:srgbClr val="FFFFFF"/>
                </a:solidFill>
                <a:latin typeface="DM Sans"/>
              </a:rPr>
              <a:t>Real-world Application: The program's capability to generate kitchen descriptions has practical applications in various domains, including e-commerce for automating product descriptions or in hospitality for menu creation and restaurant promotion.</a:t>
            </a:r>
          </a:p>
          <a:p>
            <a:pPr marL="463288" indent="-231644" lvl="1">
              <a:lnSpc>
                <a:spcPts val="3132"/>
              </a:lnSpc>
              <a:buFont typeface="Arial"/>
              <a:buChar char="•"/>
            </a:pPr>
            <a:r>
              <a:rPr lang="en-US" sz="2145">
                <a:solidFill>
                  <a:srgbClr val="FFFFFF"/>
                </a:solidFill>
                <a:latin typeface="DM Sans"/>
              </a:rPr>
              <a:t>Scalability: The modular design of the program allows for scalability, enabling adaptation to larger datasets or different tasks with minimal modifications.</a:t>
            </a:r>
          </a:p>
          <a:p>
            <a:pPr marL="463288" indent="-231644" lvl="1">
              <a:lnSpc>
                <a:spcPts val="3132"/>
              </a:lnSpc>
              <a:buFont typeface="Arial"/>
              <a:buChar char="•"/>
            </a:pPr>
            <a:r>
              <a:rPr lang="en-US" sz="2145">
                <a:solidFill>
                  <a:srgbClr val="FFFFFF"/>
                </a:solidFill>
                <a:latin typeface="DM Sans"/>
              </a:rPr>
              <a:t>Resource Efficiency: By utilizing pre-trained models and optimizing training configurations, the program ensures efficient use of computational resources, reducing training time and costs.</a:t>
            </a:r>
          </a:p>
        </p:txBody>
      </p:sp>
      <p:sp>
        <p:nvSpPr>
          <p:cNvPr name="Freeform 9" id="9"/>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3550553" y="7404177"/>
            <a:ext cx="6953713" cy="6310495"/>
          </a:xfrm>
          <a:custGeom>
            <a:avLst/>
            <a:gdLst/>
            <a:ahLst/>
            <a:cxnLst/>
            <a:rect r="r" b="b" t="t" l="l"/>
            <a:pathLst>
              <a:path h="6310495" w="6953713">
                <a:moveTo>
                  <a:pt x="0" y="0"/>
                </a:moveTo>
                <a:lnTo>
                  <a:pt x="6953713" y="0"/>
                </a:lnTo>
                <a:lnTo>
                  <a:pt x="6953713" y="6310495"/>
                </a:lnTo>
                <a:lnTo>
                  <a:pt x="0" y="6310495"/>
                </a:lnTo>
                <a:lnTo>
                  <a:pt x="0" y="0"/>
                </a:lnTo>
                <a:close/>
              </a:path>
            </a:pathLst>
          </a:custGeom>
          <a:blipFill>
            <a:blip r:embed="rId3"/>
            <a:stretch>
              <a:fillRect l="0" t="0" r="0" b="0"/>
            </a:stretch>
          </a:blipFill>
        </p:spPr>
      </p:sp>
      <p:grpSp>
        <p:nvGrpSpPr>
          <p:cNvPr name="Group 4" id="4"/>
          <p:cNvGrpSpPr/>
          <p:nvPr/>
        </p:nvGrpSpPr>
        <p:grpSpPr>
          <a:xfrm rot="0">
            <a:off x="3152591" y="1275252"/>
            <a:ext cx="12057497" cy="7485354"/>
            <a:chOff x="0" y="0"/>
            <a:chExt cx="3175637" cy="1971451"/>
          </a:xfrm>
        </p:grpSpPr>
        <p:sp>
          <p:nvSpPr>
            <p:cNvPr name="Freeform 5" id="5"/>
            <p:cNvSpPr/>
            <p:nvPr/>
          </p:nvSpPr>
          <p:spPr>
            <a:xfrm flipH="false" flipV="false" rot="0">
              <a:off x="0" y="0"/>
              <a:ext cx="3175637" cy="1971451"/>
            </a:xfrm>
            <a:custGeom>
              <a:avLst/>
              <a:gdLst/>
              <a:ahLst/>
              <a:cxnLst/>
              <a:rect r="r" b="b" t="t" l="l"/>
              <a:pathLst>
                <a:path h="1971451" w="3175637">
                  <a:moveTo>
                    <a:pt x="0" y="0"/>
                  </a:moveTo>
                  <a:lnTo>
                    <a:pt x="3175637" y="0"/>
                  </a:lnTo>
                  <a:lnTo>
                    <a:pt x="3175637" y="1971451"/>
                  </a:lnTo>
                  <a:lnTo>
                    <a:pt x="0" y="1971451"/>
                  </a:lnTo>
                  <a:close/>
                </a:path>
              </a:pathLst>
            </a:custGeom>
            <a:solidFill>
              <a:srgbClr val="000000">
                <a:alpha val="0"/>
              </a:srgbClr>
            </a:solidFill>
            <a:ln w="38100" cap="sq">
              <a:solidFill>
                <a:srgbClr val="048AFF"/>
              </a:solidFill>
              <a:prstDash val="solid"/>
              <a:miter/>
            </a:ln>
          </p:spPr>
        </p:sp>
        <p:sp>
          <p:nvSpPr>
            <p:cNvPr name="TextBox 6" id="6"/>
            <p:cNvSpPr txBox="true"/>
            <p:nvPr/>
          </p:nvSpPr>
          <p:spPr>
            <a:xfrm>
              <a:off x="0" y="-9525"/>
              <a:ext cx="3175637" cy="1980976"/>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16017180" y="8273018"/>
            <a:ext cx="1388908" cy="1343453"/>
          </a:xfrm>
          <a:custGeom>
            <a:avLst/>
            <a:gdLst/>
            <a:ahLst/>
            <a:cxnLst/>
            <a:rect r="r" b="b" t="t" l="l"/>
            <a:pathLst>
              <a:path h="1343453" w="1388908">
                <a:moveTo>
                  <a:pt x="0" y="0"/>
                </a:moveTo>
                <a:lnTo>
                  <a:pt x="1388909" y="0"/>
                </a:lnTo>
                <a:lnTo>
                  <a:pt x="1388909" y="1343453"/>
                </a:lnTo>
                <a:lnTo>
                  <a:pt x="0" y="13434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484799" y="2733250"/>
            <a:ext cx="11318402" cy="5632356"/>
          </a:xfrm>
          <a:prstGeom prst="rect">
            <a:avLst/>
          </a:prstGeom>
        </p:spPr>
        <p:txBody>
          <a:bodyPr anchor="t" rtlCol="false" tIns="0" lIns="0" bIns="0" rIns="0">
            <a:spAutoFit/>
          </a:bodyPr>
          <a:lstStyle/>
          <a:p>
            <a:pPr marL="629253" indent="-314627" lvl="1">
              <a:lnSpc>
                <a:spcPts val="4546"/>
              </a:lnSpc>
              <a:buFont typeface="Arial"/>
              <a:buChar char="•"/>
            </a:pPr>
            <a:r>
              <a:rPr lang="en-US" sz="2914">
                <a:solidFill>
                  <a:srgbClr val="FFFAEB"/>
                </a:solidFill>
                <a:latin typeface="DM Sans Italics"/>
              </a:rPr>
              <a:t>Data Augmentation: Introduce techniques to diversify training data, enhancing model adaptability.</a:t>
            </a:r>
          </a:p>
          <a:p>
            <a:pPr marL="629253" indent="-314627" lvl="1">
              <a:lnSpc>
                <a:spcPts val="4546"/>
              </a:lnSpc>
              <a:buFont typeface="Arial"/>
              <a:buChar char="•"/>
            </a:pPr>
            <a:r>
              <a:rPr lang="en-US" sz="2914">
                <a:solidFill>
                  <a:srgbClr val="FFFAEB"/>
                </a:solidFill>
                <a:latin typeface="DM Sans Italics"/>
              </a:rPr>
              <a:t>Transfer Learning: Utilize pre-trained models from related tasks for improved performance.</a:t>
            </a:r>
          </a:p>
          <a:p>
            <a:pPr marL="629253" indent="-314627" lvl="1">
              <a:lnSpc>
                <a:spcPts val="4546"/>
              </a:lnSpc>
              <a:buFont typeface="Arial"/>
              <a:buChar char="•"/>
            </a:pPr>
            <a:r>
              <a:rPr lang="en-US" sz="2914">
                <a:solidFill>
                  <a:srgbClr val="FFFAEB"/>
                </a:solidFill>
                <a:latin typeface="DM Sans Italics"/>
              </a:rPr>
              <a:t>Regularization: Apply techniques like dropout to prevent overfitting and improve generalization.</a:t>
            </a:r>
          </a:p>
          <a:p>
            <a:pPr marL="629253" indent="-314627" lvl="1">
              <a:lnSpc>
                <a:spcPts val="4546"/>
              </a:lnSpc>
              <a:buFont typeface="Arial"/>
              <a:buChar char="•"/>
            </a:pPr>
            <a:r>
              <a:rPr lang="en-US" sz="2914">
                <a:solidFill>
                  <a:srgbClr val="FFFAEB"/>
                </a:solidFill>
                <a:latin typeface="DM Sans Italics"/>
              </a:rPr>
              <a:t>Model Interpretability: Investigate methods for understanding model decisions, enhancing transparency.</a:t>
            </a:r>
          </a:p>
          <a:p>
            <a:pPr algn="l" marL="629253" indent="-314627" lvl="1">
              <a:lnSpc>
                <a:spcPts val="4546"/>
              </a:lnSpc>
              <a:buFont typeface="Arial"/>
              <a:buChar char="•"/>
            </a:pPr>
            <a:r>
              <a:rPr lang="en-US" sz="2914">
                <a:solidFill>
                  <a:srgbClr val="FFFAEB"/>
                </a:solidFill>
                <a:latin typeface="DM Sans Italics"/>
              </a:rPr>
              <a:t>Deployment Optimization: Optimize model efficiency and scalability for production environments.</a:t>
            </a:r>
          </a:p>
        </p:txBody>
      </p:sp>
      <p:sp>
        <p:nvSpPr>
          <p:cNvPr name="TextBox 9" id="9"/>
          <p:cNvSpPr txBox="true"/>
          <p:nvPr/>
        </p:nvSpPr>
        <p:spPr>
          <a:xfrm rot="0">
            <a:off x="4602392" y="1440387"/>
            <a:ext cx="9124778" cy="784685"/>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FUTURE IMPROVEMENNTS</a:t>
            </a:r>
          </a:p>
        </p:txBody>
      </p:sp>
      <p:grpSp>
        <p:nvGrpSpPr>
          <p:cNvPr name="Group 10" id="10"/>
          <p:cNvGrpSpPr/>
          <p:nvPr/>
        </p:nvGrpSpPr>
        <p:grpSpPr>
          <a:xfrm rot="0">
            <a:off x="16017180" y="-1431186"/>
            <a:ext cx="3656258" cy="36562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3" id="13"/>
          <p:cNvSpPr/>
          <p:nvPr/>
        </p:nvSpPr>
        <p:spPr>
          <a:xfrm>
            <a:off x="3152591" y="2478736"/>
            <a:ext cx="12057497" cy="0"/>
          </a:xfrm>
          <a:prstGeom prst="line">
            <a:avLst/>
          </a:prstGeom>
          <a:ln cap="flat" w="38100">
            <a:solidFill>
              <a:srgbClr val="048A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DAF8ytOs-u4</dc:identifier>
  <dcterms:modified xsi:type="dcterms:W3CDTF">2011-08-01T06:04:30Z</dcterms:modified>
  <cp:revision>1</cp:revision>
  <dc:title>TEAM SHADOW</dc:title>
</cp:coreProperties>
</file>